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9" r:id="rId2"/>
    <p:sldId id="260" r:id="rId3"/>
    <p:sldId id="270" r:id="rId4"/>
    <p:sldId id="256" r:id="rId5"/>
    <p:sldId id="261" r:id="rId6"/>
    <p:sldId id="262" r:id="rId7"/>
    <p:sldId id="264" r:id="rId8"/>
    <p:sldId id="285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0" r:id="rId24"/>
    <p:sldId id="284" r:id="rId25"/>
    <p:sldId id="299" r:id="rId26"/>
    <p:sldId id="282" r:id="rId27"/>
    <p:sldId id="283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6" r:id="rId36"/>
    <p:sldId id="295" r:id="rId37"/>
    <p:sldId id="297" r:id="rId38"/>
    <p:sldId id="258" r:id="rId39"/>
    <p:sldId id="257" r:id="rId40"/>
    <p:sldId id="29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76" autoAdjust="0"/>
  </p:normalViewPr>
  <p:slideViewPr>
    <p:cSldViewPr>
      <p:cViewPr>
        <p:scale>
          <a:sx n="70" d="100"/>
          <a:sy n="70" d="100"/>
        </p:scale>
        <p:origin x="-504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DA2E-A3CD-4BFD-A796-96A8F2C8D9AC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A409B-A66B-472E-AB43-3581FDE02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A409B-A66B-472E-AB43-3581FDE02248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vitech.ru/products/description/24368.html" TargetMode="External"/><Relationship Id="rId3" Type="http://schemas.openxmlformats.org/officeDocument/2006/relationships/hyperlink" Target="http://oknabm.ru/index.php?pg=calculator&amp;scheme_id=3" TargetMode="External"/><Relationship Id="rId7" Type="http://schemas.openxmlformats.org/officeDocument/2006/relationships/hyperlink" Target="http://www.ledovo-comp.ru/" TargetMode="External"/><Relationship Id="rId2" Type="http://schemas.openxmlformats.org/officeDocument/2006/relationships/hyperlink" Target="http://normativa.ru/content/view/308/216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esko-electro.ru/catalog/econom/?item_id=102&amp;halt_id=32" TargetMode="External"/><Relationship Id="rId11" Type="http://schemas.openxmlformats.org/officeDocument/2006/relationships/hyperlink" Target="http://www.didaktika.ru/" TargetMode="External"/><Relationship Id="rId5" Type="http://schemas.openxmlformats.org/officeDocument/2006/relationships/hyperlink" Target="http://www.ucheba.com/pos_rus/baza/baz_izo.htm" TargetMode="External"/><Relationship Id="rId10" Type="http://schemas.openxmlformats.org/officeDocument/2006/relationships/hyperlink" Target="http://www.prirodovedenie.ru/" TargetMode="External"/><Relationship Id="rId4" Type="http://schemas.openxmlformats.org/officeDocument/2006/relationships/hyperlink" Target="http://www.gudver.ru/" TargetMode="External"/><Relationship Id="rId9" Type="http://schemas.openxmlformats.org/officeDocument/2006/relationships/hyperlink" Target="http://jalousie-master.ru/benefits_metering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Arno Pro SmText" pitchFamily="18" charset="0"/>
                <a:cs typeface="Arial" pitchFamily="34" charset="0"/>
              </a:rPr>
              <a:t>МОУ «Луговская СОШ» Каменского района Алтайского края</a:t>
            </a:r>
            <a:br>
              <a:rPr lang="ru-RU" sz="1800" b="1" dirty="0" smtClean="0">
                <a:solidFill>
                  <a:schemeClr val="tx1"/>
                </a:solidFill>
                <a:latin typeface="Arno Pro SmText" pitchFamily="18" charset="0"/>
                <a:cs typeface="Arial" pitchFamily="34" charset="0"/>
              </a:rPr>
            </a:br>
            <a:endParaRPr lang="ru-RU" sz="1800" b="1" dirty="0">
              <a:solidFill>
                <a:schemeClr val="tx1"/>
              </a:solidFill>
              <a:latin typeface="Arno Pro SmText" pitchFamily="18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u="sng" dirty="0" smtClean="0">
                <a:solidFill>
                  <a:schemeClr val="bg2">
                    <a:lumMod val="25000"/>
                  </a:schemeClr>
                </a:solidFill>
                <a:latin typeface="Arno Pro SmText" pitchFamily="18" charset="0"/>
              </a:rPr>
              <a:t>Расчет средств на ремонт и оборудование современного кабинета математики</a:t>
            </a:r>
            <a:endParaRPr lang="ru-RU" sz="4000" u="sng" dirty="0">
              <a:solidFill>
                <a:schemeClr val="bg2">
                  <a:lumMod val="25000"/>
                </a:schemeClr>
              </a:solidFill>
              <a:latin typeface="Arno Pro SmText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57224" y="4714884"/>
            <a:ext cx="7774680" cy="15001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no Pro SmText" pitchFamily="18" charset="0"/>
              </a:rPr>
              <a:t>исследовательская работа по математике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no Pro SmText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no Pro SmText" pitchFamily="18" charset="0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no Pro SmTex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Новая папка\IMG_07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4522751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Новая папка\IMG_07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143248"/>
            <a:ext cx="456164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857232"/>
          <a:ext cx="8229600" cy="418648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/>
                <a:gridCol w="2743200"/>
                <a:gridCol w="2743200"/>
              </a:tblGrid>
              <a:tr h="903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91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2.12.1. Санитарно-гигиенические </a:t>
                      </a:r>
                      <a:r>
                        <a:rPr lang="ru-RU" sz="1800" dirty="0" smtClean="0"/>
                        <a:t>требования</a:t>
                      </a: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2.12.1.9. Стены кабинета должны быть гладкими, допускающими их уборку влажным способом. Оконные рамы и двери окрашивают в белый цвет.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Двери окрашены не в белый цвет, форточки не открываются, стены не допускают влажной </a:t>
                      </a:r>
                      <a:r>
                        <a:rPr lang="ru-RU" sz="1800" dirty="0" smtClean="0"/>
                        <a:t>уборки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Покраска потолка и стен водоэмульсионной краской; оконные рамы и дверь не подлежат ремонту, поэтому рациональнее их заменить.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43.jpg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8169" y="936806"/>
            <a:ext cx="4638077" cy="3478796"/>
          </a:xfrm>
          <a:prstGeom prst="rect">
            <a:avLst/>
          </a:prstGeom>
        </p:spPr>
      </p:pic>
      <p:pic>
        <p:nvPicPr>
          <p:cNvPr id="3" name="Рисунок 2" descr="IMG_064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43372" y="2857496"/>
            <a:ext cx="4651026" cy="3488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857232"/>
          <a:ext cx="8229600" cy="418648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/>
                <a:gridCol w="2743200"/>
                <a:gridCol w="2743200"/>
              </a:tblGrid>
              <a:tr h="903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91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2.12.1. Санитарно-гигиенические </a:t>
                      </a:r>
                      <a:r>
                        <a:rPr lang="ru-RU" sz="1800" dirty="0" smtClean="0"/>
                        <a:t>требования</a:t>
                      </a: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2.12.1.12. Электроснабжение кабинета должно быть выполнено в соответствии с требованиями ГОСТ 28139-89 и ПУЭ.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 столу учителя должно быть подведено электропитание напряжением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220В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 столу учителя подвести электропитание напряжением 220В. Подводка должна быть стационарной и скрытой.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4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3042" y="1214422"/>
            <a:ext cx="5857915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857232"/>
          <a:ext cx="8229600" cy="535072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/>
                <a:gridCol w="2743200"/>
                <a:gridCol w="2743200"/>
              </a:tblGrid>
              <a:tr h="903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916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2.12.2. Требования к комплекту мебели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2.12.2.1. Кабинет должен быть оснащен определенным комплектом специализированной мебели, отвечающей требованиям ГОСТ 22046-89, имеющей сертификат соответствия технической документации и гигиенический сертификат.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Мебель старая, парты покрыты  многократным слоем краски. Нет приспособлений для  организации использования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аппаратуры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Закупить новую мебель, отвечающую требованиям ГОСТ 22046-89, имеющую сертификат соответствия технической документации и гигиенический сертификат (для организации рабочего места учителя; рабочих мест обучающихся; для рационального размещения и хранения средств обучения; для организации использования аппаратуры).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5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4495493" cy="3371850"/>
          </a:xfrm>
          <a:prstGeom prst="rect">
            <a:avLst/>
          </a:prstGeom>
        </p:spPr>
      </p:pic>
      <p:pic>
        <p:nvPicPr>
          <p:cNvPr id="3" name="Рисунок 2" descr="G:\Новая папка\IMG_08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86124"/>
            <a:ext cx="4525654" cy="33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857232"/>
          <a:ext cx="8372476" cy="55610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643338"/>
                <a:gridCol w="1985938"/>
                <a:gridCol w="2743200"/>
              </a:tblGrid>
              <a:tr h="903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91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2.12.3. Требования к оснащению кабинета аппаратурой и приспособлениями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2.12.3.1. В кабинете рекомендуется иметь следующую аппаратуру: диапроектор, графопроектор (кодоскоп), проекторы другие, магнитофон, видеомагнитофон, телевизор, комплект учебной вычислительной техники различной комплектации в зависимости от возможностей образовательного учреждения.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 кабинете нет никакой аппаратуры.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     Закупить: компьютер, проектор, принтер, интерактивную доску.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9"/>
          <a:ext cx="8301038" cy="609289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857652"/>
                <a:gridCol w="2071702"/>
                <a:gridCol w="2371684"/>
              </a:tblGrid>
              <a:tr h="8923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2.12.3. Требования к оснащению кабинета аппаратурой и приспособлениями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6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2.12.3.2. В кабинете рекомендуется иметь следующие приспособления: для демонстрации таблиц, для зашторивания окон,  пульт для дистанционного управления освещением, зашториванием, аппаратурой.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Таких приспособлений нет.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Для демонстрации таблиц купить магнитную доску.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9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2.12.3.3. В кабинете необходимо предусмотреть рациональное размещение проекционной аппаратуры.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Проекционной аппаратуры нет.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Проектор установить стационарно на потолке.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285729"/>
          <a:ext cx="8372476" cy="607222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429024"/>
                <a:gridCol w="2200252"/>
                <a:gridCol w="2743200"/>
              </a:tblGrid>
              <a:tr h="1016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4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2.12.4. Требования к помещениям кабинета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8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2.12.4.3. Рекомендуется следующая организация кабинетов математики:     кабинет для 4-6 классов;                 кабинет для 7-9 классов;    кабинет для 10-11 классов;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 нашей школе 2 кабинета математики, поэтому столы и стулья для учащихся должны быть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разных ростовых групп (3,4,5,6) или регулирующимися по высоте.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При заказе новой мебели для учащихся учитывать ростовые группы.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2.12.4.7. Вдоль задней стены должен быть установлен комбинированный секционный шкаф для хранения учебного оборудования (8-ми или 18-ти-секционный в зависимости от площади классного помещения).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Шкафы старые, дверцы не закрываются, недостаточно места для хранения учебного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оборудования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Закупить комбинированный секционный шкаф для хранения учебного оборудования.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42950" y="357188"/>
            <a:ext cx="8401050" cy="6286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 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Arno Pro SmText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Любой школьный кабинет должен соответствовать: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гигиеническим требованиям, 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возрасту учащихся,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преподаваемому предмету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Arno Pro SmText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50.jpg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59585" y="1319544"/>
            <a:ext cx="5624830" cy="4218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9"/>
          <a:ext cx="8301038" cy="629759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57586"/>
                <a:gridCol w="2428892"/>
                <a:gridCol w="2514560"/>
              </a:tblGrid>
              <a:tr h="879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2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2.12.5. Оснащение кабинета учебным оборудованием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7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2.12.5.1. Кабинеты математики должны быть оснащены комплектом средств обучения, выпускаемых промышленностью, в соответствии с действующими "Перечнем учебного оборудования по математике для общеобразовательных учреждений России", утвержденными Министерством образования Российской Федерации.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 все учебное оборудование имеется в наличии (модели, таблицы, раздаточный материал, звуковые пособия, видеозаписи, компьютерные программы, чертежные принадлежности для работы на классной доске), а то, что есть – очень старое, ветхое.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Закупить новые таблицы по предмету, компьютерные программы, чертежные принадлежности для работы на классной доске.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0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2.12.5.4. В кабинете математики должен быть полный комплект учебных книг для курса математики по программе данного типа учебного заведения.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Нет новых программ.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Закупить новые программы для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общеобразовательных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учреждений.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9"/>
          <a:ext cx="8301038" cy="614364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57586"/>
                <a:gridCol w="2200252"/>
                <a:gridCol w="2743200"/>
              </a:tblGrid>
              <a:tr h="879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2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2.12.6. Требования к организации рабочих мест учителя и обучающихся.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3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2.12.6.1. В состав рабочего места учителя входят стол и стул для учителя, классная доска, экран.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Стол учителя не предусматривает место для компьютера,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принтера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Закупить стол и стул для учителя, предусматривающие место для компьютера, принтера.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0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2.12.6.2. Для кабинета рекомендуется использовать классную доску с пятью рабочими поверхностями, состоящую из основного щита и двух откидных. Размер основного щита: 1500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1000 мм, откидных типов: 750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1000 мм. Эти доски должны иметь магнитную поверхность.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Имеющиеся доски не имеют нужных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параметров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Купить маркерную доску с соответствующими параметрами.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Новая папка\IMG_07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4539302" cy="340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_079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7686" y="3143248"/>
            <a:ext cx="4539891" cy="3405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571612"/>
          <a:ext cx="8301038" cy="421578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57586"/>
                <a:gridCol w="2200252"/>
                <a:gridCol w="2743200"/>
              </a:tblGrid>
              <a:tr h="879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гигиенические  требования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что не соответствует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как можно привести в соответствии с требованиями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2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2.12.8. Требования к оформлению интерьера кабинета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3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2.12.8.1. Интерьер кабинета математики должен отвечать особенностям преподавания предмета. Оформление экспонируемых материалов должно гармонично сочетаться с окраской стен, цветом и отделкой мебели.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Шкафы не сочетаются с цветом и отделкой остальной мебели.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При покраске стен, оформлении стендов  учитывать цвет  мебели.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 15 апреля\IMG_08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953751" cy="3714776"/>
          </a:xfrm>
          <a:prstGeom prst="rect">
            <a:avLst/>
          </a:prstGeom>
          <a:noFill/>
        </p:spPr>
      </p:pic>
      <p:pic>
        <p:nvPicPr>
          <p:cNvPr id="1027" name="Picture 3" descr="E:\фото 15 апреля\IMG_0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71810"/>
            <a:ext cx="4071966" cy="3567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357430"/>
            <a:ext cx="61436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4000" dirty="0" smtClean="0">
                <a:latin typeface="Arno Pro Smbd" pitchFamily="18" charset="0"/>
              </a:rPr>
              <a:t>׀ ׀</a:t>
            </a:r>
            <a:r>
              <a:rPr lang="ru-RU" sz="4000" dirty="0" smtClean="0">
                <a:latin typeface="Arno Pro Smbd" pitchFamily="18" charset="0"/>
              </a:rPr>
              <a:t>.   Планирование ремонта кабинета</a:t>
            </a:r>
            <a:r>
              <a:rPr lang="en-US" sz="4000" dirty="0" smtClean="0">
                <a:latin typeface="Arno Pro Smbd" pitchFamily="18" charset="0"/>
              </a:rPr>
              <a:t> </a:t>
            </a:r>
            <a:endParaRPr lang="ru-RU" sz="4000" dirty="0"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571744"/>
          <a:ext cx="8072493" cy="372363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68672"/>
                <a:gridCol w="1382422"/>
                <a:gridCol w="1731672"/>
                <a:gridCol w="1232510"/>
                <a:gridCol w="1612553"/>
                <a:gridCol w="1244664"/>
              </a:tblGrid>
              <a:tr h="10968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№ </a:t>
                      </a:r>
                      <a:r>
                        <a:rPr lang="ru-RU" sz="2800" dirty="0" err="1"/>
                        <a:t>п</a:t>
                      </a:r>
                      <a:r>
                        <a:rPr lang="ru-RU" sz="2800" dirty="0"/>
                        <a:t>/</a:t>
                      </a:r>
                      <a:r>
                        <a:rPr lang="ru-RU" sz="2800" dirty="0" err="1"/>
                        <a:t>п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Вид работы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Размеры, см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Цена, рублей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Количество, шт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Сумма, рублей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901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1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Замена окон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210*205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34500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3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103500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10968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2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Замена двери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200*104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6200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6200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548435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Итого: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109700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828714"/>
            <a:ext cx="82868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Замена всех окон и входной двери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2357430"/>
          <a:ext cx="8143931" cy="42062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00132"/>
                <a:gridCol w="1428760"/>
                <a:gridCol w="1942772"/>
                <a:gridCol w="1136837"/>
                <a:gridCol w="1487381"/>
                <a:gridCol w="1148049"/>
              </a:tblGrid>
              <a:tr h="12858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№ </a:t>
                      </a:r>
                      <a:r>
                        <a:rPr lang="ru-RU" sz="2400" dirty="0" err="1"/>
                        <a:t>п</a:t>
                      </a:r>
                      <a:r>
                        <a:rPr lang="ru-RU" sz="2400" dirty="0"/>
                        <a:t>/</a:t>
                      </a:r>
                      <a:r>
                        <a:rPr lang="ru-RU" sz="2400" dirty="0" err="1"/>
                        <a:t>п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Вид работы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Площадь </a:t>
                      </a:r>
                      <a:r>
                        <a:rPr lang="ru-RU" sz="2400" dirty="0" err="1" smtClean="0"/>
                        <a:t>окрашива</a:t>
                      </a:r>
                      <a:endParaRPr lang="ru-RU" sz="2400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емой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/>
                        <a:t>поверхности, м</a:t>
                      </a:r>
                      <a:r>
                        <a:rPr lang="ru-RU" sz="2400" baseline="30000" dirty="0"/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Цена 1 кг краски, рублей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Расход краски, кг\м</a:t>
                      </a:r>
                      <a:r>
                        <a:rPr lang="ru-RU" sz="2400" baseline="30000"/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Сумма, рублей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6958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Покраска потолка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496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6958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Покраска стен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66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682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337420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Итого: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1178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326389"/>
            <a:ext cx="800105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Покраска  потолка  и стен</a:t>
            </a:r>
            <a:endParaRPr kumimoji="0" lang="ru-RU" sz="2800" b="1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2428868"/>
          <a:ext cx="8001056" cy="39222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60985"/>
                <a:gridCol w="1853659"/>
                <a:gridCol w="1926001"/>
                <a:gridCol w="2126761"/>
                <a:gridCol w="1233650"/>
              </a:tblGrid>
              <a:tr h="13492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№ </a:t>
                      </a:r>
                      <a:r>
                        <a:rPr lang="ru-RU" sz="2400" dirty="0" err="1"/>
                        <a:t>п</a:t>
                      </a:r>
                      <a:r>
                        <a:rPr lang="ru-RU" sz="2400" dirty="0"/>
                        <a:t>/</a:t>
                      </a:r>
                      <a:r>
                        <a:rPr lang="ru-RU" sz="2400" dirty="0" err="1"/>
                        <a:t>п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Вид работы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Цена 1 кг краски, рублей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Примерный расход  краски на 1 кабинет, кг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Сумма, рублей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18079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Покраска радиаторов и труб отопления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113,5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227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43179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Итого: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227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471255"/>
            <a:ext cx="792961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Покраска радиаторов и труб отопления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Arno Pro SmText" pitchFamily="18" charset="0"/>
              </a:rPr>
              <a:t>  </a:t>
            </a:r>
          </a:p>
          <a:p>
            <a:pPr algn="just"/>
            <a:r>
              <a:rPr lang="ru-RU" sz="3600" dirty="0" smtClean="0">
                <a:latin typeface="Arno Pro SmText" pitchFamily="18" charset="0"/>
              </a:rPr>
              <a:t> Кабинет математики №11 в </a:t>
            </a:r>
            <a:r>
              <a:rPr lang="ru-RU" sz="3600" dirty="0" err="1" smtClean="0">
                <a:latin typeface="Arno Pro SmText" pitchFamily="18" charset="0"/>
              </a:rPr>
              <a:t>Луговской</a:t>
            </a:r>
            <a:r>
              <a:rPr lang="ru-RU" sz="3600" dirty="0" smtClean="0">
                <a:latin typeface="Arno Pro SmText" pitchFamily="18" charset="0"/>
              </a:rPr>
              <a:t> средней школы не соответствует всем требованиям к современному кабинету и нужно немало средств для его ремонта и оснащения. </a:t>
            </a:r>
            <a:endParaRPr lang="en-US" sz="3600" dirty="0" smtClean="0">
              <a:latin typeface="Arno Pro SmText" pitchFamily="18" charset="0"/>
            </a:endParaRPr>
          </a:p>
          <a:p>
            <a:pPr algn="just"/>
            <a:endParaRPr lang="ru-RU" sz="3200" dirty="0" smtClean="0">
              <a:latin typeface="Arno Pro SmText" pitchFamily="18" charset="0"/>
            </a:endParaRPr>
          </a:p>
          <a:p>
            <a:pPr algn="just"/>
            <a:r>
              <a:rPr lang="ru-RU" sz="3200" dirty="0" smtClean="0">
                <a:latin typeface="Arno Pro SmText" pitchFamily="18" charset="0"/>
              </a:rPr>
              <a:t>   </a:t>
            </a:r>
            <a:endParaRPr lang="ru-RU" sz="3200" dirty="0">
              <a:latin typeface="Arno Pro SmTex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909316"/>
          <a:ext cx="8215369" cy="448848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86950"/>
                <a:gridCol w="1800271"/>
                <a:gridCol w="1884259"/>
                <a:gridCol w="1414998"/>
                <a:gridCol w="1337028"/>
                <a:gridCol w="1091863"/>
              </a:tblGrid>
              <a:tr h="1085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№ </a:t>
                      </a:r>
                      <a:r>
                        <a:rPr lang="ru-RU" sz="2400" dirty="0" err="1"/>
                        <a:t>п</a:t>
                      </a:r>
                      <a:r>
                        <a:rPr lang="ru-RU" sz="2400" dirty="0"/>
                        <a:t>/</a:t>
                      </a:r>
                      <a:r>
                        <a:rPr lang="ru-RU" sz="2400" dirty="0" err="1"/>
                        <a:t>п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Светильник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Цена 1 светильника,  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Количество, </a:t>
                      </a:r>
                      <a:r>
                        <a:rPr lang="ru-RU" sz="2400" dirty="0" err="1"/>
                        <a:t>шт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Стои</a:t>
                      </a:r>
                      <a:r>
                        <a:rPr lang="ru-RU" sz="2400" dirty="0" smtClean="0"/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мость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установ</a:t>
                      </a:r>
                      <a:endParaRPr lang="ru-RU" sz="2400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ки</a:t>
                      </a:r>
                      <a:r>
                        <a:rPr lang="ru-RU" sz="2400" dirty="0"/>
                        <a:t>,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Сумма, рублей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1085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ЛПО-30-40-122(125) ("кососвет</a:t>
                      </a:r>
                      <a:r>
                        <a:rPr lang="ru-RU" sz="2400" dirty="0" smtClean="0"/>
                        <a:t>")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90,50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281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702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ЛПО-02 2х36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378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450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2718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340794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Итого: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2999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28596" y="214290"/>
            <a:ext cx="80724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Установка люминесцентных светильников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571613"/>
          <a:ext cx="8643997" cy="514311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60318"/>
                <a:gridCol w="1373563"/>
                <a:gridCol w="1680895"/>
                <a:gridCol w="1221553"/>
                <a:gridCol w="1222585"/>
                <a:gridCol w="1403066"/>
                <a:gridCol w="1082017"/>
              </a:tblGrid>
              <a:tr h="25096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№ </a:t>
                      </a:r>
                      <a:r>
                        <a:rPr lang="ru-RU" sz="2400" dirty="0" err="1"/>
                        <a:t>п</a:t>
                      </a:r>
                      <a:r>
                        <a:rPr lang="ru-RU" sz="2400" dirty="0"/>
                        <a:t>/</a:t>
                      </a:r>
                      <a:r>
                        <a:rPr lang="ru-RU" sz="2400" dirty="0" err="1"/>
                        <a:t>п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Вид работы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Площадь </a:t>
                      </a:r>
                      <a:r>
                        <a:rPr lang="ru-RU" sz="2400" dirty="0" err="1" smtClean="0"/>
                        <a:t>окрашива-емой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поверхнос-ти</a:t>
                      </a:r>
                      <a:r>
                        <a:rPr lang="ru-RU" sz="2400" dirty="0"/>
                        <a:t>, м</a:t>
                      </a:r>
                      <a:r>
                        <a:rPr lang="ru-RU" sz="2400" baseline="30000" dirty="0"/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Цена 1 кг краски, рублей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Расход краски, г\м</a:t>
                      </a:r>
                      <a:r>
                        <a:rPr lang="ru-RU" sz="2400" baseline="30000" dirty="0"/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Количест</a:t>
                      </a:r>
                      <a:endParaRPr lang="ru-RU" sz="2400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во </a:t>
                      </a:r>
                      <a:r>
                        <a:rPr lang="ru-RU" sz="2400" dirty="0"/>
                        <a:t>краски, кг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Сумма, рублей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2194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Покраска </a:t>
                      </a:r>
                      <a:r>
                        <a:rPr lang="ru-RU" sz="2400" dirty="0" smtClean="0"/>
                        <a:t>встроен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ных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/>
                        <a:t>шкафов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113,5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1,2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136,2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438914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Итого: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136,2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1964"/>
            <a:ext cx="84296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Покраска  встроенных шкафов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714488"/>
          <a:ext cx="8358247" cy="46368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32410"/>
                <a:gridCol w="2253672"/>
                <a:gridCol w="1000132"/>
                <a:gridCol w="1000132"/>
                <a:gridCol w="1500198"/>
                <a:gridCol w="1071570"/>
                <a:gridCol w="1000133"/>
              </a:tblGrid>
              <a:tr h="19469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Вид работы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Длина проводки, 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Цена 1 м </a:t>
                      </a:r>
                      <a:r>
                        <a:rPr lang="ru-RU" sz="2000" dirty="0" err="1" smtClean="0"/>
                        <a:t>про-водки</a:t>
                      </a:r>
                      <a:r>
                        <a:rPr lang="ru-RU" sz="2000" dirty="0"/>
                        <a:t>, 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Стоимость материалов (кабель – канал, шуруп, дюбель)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Стои-мость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работы, 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Сумма, 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21831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Подводка  электропитания напряжением 220В к столу учителя и к месту крепления проектора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150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500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842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  <a:tr h="308464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Итого: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842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/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71471" y="-89798"/>
            <a:ext cx="800105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Подводка к столу учителя  и к месту крепления медиапроектора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электропитания напряжением 220В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42910" y="955772"/>
            <a:ext cx="814393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Всего на ремонт кабинета: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115 082,2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рублей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857364"/>
            <a:ext cx="77153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|||. Список необходимой мебели, технического оснащения и учебного оборудования (для кабинета 7-9 классов) и расчет их стоимости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285729"/>
          <a:ext cx="8715436" cy="66194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15772"/>
                <a:gridCol w="597324"/>
                <a:gridCol w="4279309"/>
                <a:gridCol w="1016801"/>
                <a:gridCol w="1016801"/>
                <a:gridCol w="1089429"/>
              </a:tblGrid>
              <a:tr h="57150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№ </a:t>
                      </a:r>
                      <a:r>
                        <a:rPr lang="ru-RU" sz="1400" spc="0" dirty="0" err="1">
                          <a:latin typeface="+mj-lt"/>
                        </a:rPr>
                        <a:t>п\п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Наименование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Коли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err="1">
                          <a:latin typeface="+mj-lt"/>
                        </a:rPr>
                        <a:t>чество</a:t>
                      </a:r>
                      <a:r>
                        <a:rPr lang="ru-RU" sz="1400" spc="0" dirty="0">
                          <a:latin typeface="+mj-lt"/>
                        </a:rPr>
                        <a:t>, </a:t>
                      </a:r>
                      <a:r>
                        <a:rPr lang="ru-RU" sz="1400" spc="0" dirty="0" err="1">
                          <a:latin typeface="+mj-lt"/>
                        </a:rPr>
                        <a:t>шт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Цена, </a:t>
                      </a:r>
                      <a:r>
                        <a:rPr lang="ru-RU" sz="1400" spc="0" dirty="0" err="1">
                          <a:latin typeface="+mj-lt"/>
                        </a:rPr>
                        <a:t>руб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Стоимость, </a:t>
                      </a:r>
                      <a:r>
                        <a:rPr lang="ru-RU" sz="1400" spc="0" dirty="0" err="1">
                          <a:latin typeface="+mj-lt"/>
                        </a:rPr>
                        <a:t>руб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6154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latin typeface="+mj-lt"/>
                        </a:rPr>
                        <a:t>       Стол </a:t>
                      </a:r>
                      <a:r>
                        <a:rPr lang="ru-RU" sz="1400" spc="0" dirty="0">
                          <a:latin typeface="+mj-lt"/>
                        </a:rPr>
                        <a:t>компьютерный для учителя 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2226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2226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183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2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 </a:t>
                      </a:r>
                      <a:r>
                        <a:rPr lang="ru-RU" sz="1400" spc="0" dirty="0" smtClean="0">
                          <a:latin typeface="+mj-lt"/>
                        </a:rPr>
                        <a:t>      Стул </a:t>
                      </a:r>
                      <a:r>
                        <a:rPr lang="ru-RU" sz="1400" spc="0" dirty="0">
                          <a:latin typeface="+mj-lt"/>
                        </a:rPr>
                        <a:t>учителя мягкий 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535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535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1517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3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 </a:t>
                      </a:r>
                      <a:r>
                        <a:rPr lang="ru-RU" sz="1400" spc="0" dirty="0" smtClean="0">
                          <a:latin typeface="+mj-lt"/>
                        </a:rPr>
                        <a:t>      Доска </a:t>
                      </a:r>
                      <a:r>
                        <a:rPr lang="ru-RU" sz="1400" spc="0" dirty="0">
                          <a:latin typeface="+mj-lt"/>
                        </a:rPr>
                        <a:t>аудиторная трехэлементная маркерная магнитная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4166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  </a:t>
                      </a:r>
                      <a:r>
                        <a:rPr lang="ru-RU" sz="1400" spc="0" dirty="0" smtClean="0">
                          <a:latin typeface="+mj-lt"/>
                        </a:rPr>
                        <a:t>         4166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</a:tr>
              <a:tr h="4571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4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Двухместные ученические столы 4, 5 ростовой группы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9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1192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10728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183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5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latin typeface="+mj-lt"/>
                        </a:rPr>
                        <a:t>            Стулья </a:t>
                      </a:r>
                      <a:r>
                        <a:rPr lang="ru-RU" sz="1400" spc="0" dirty="0">
                          <a:latin typeface="+mj-lt"/>
                        </a:rPr>
                        <a:t>ученические  4, 5 ростовой группы 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18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725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13050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183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6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Секционные комбинированные шкафы 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2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3233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6466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597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7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Монтажный комплект для крепления проектора </a:t>
                      </a:r>
                      <a:r>
                        <a:rPr lang="en-US" sz="1400" spc="0" dirty="0" err="1">
                          <a:latin typeface="+mj-lt"/>
                        </a:rPr>
                        <a:t>Pchela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pc="0">
                          <a:latin typeface="+mj-lt"/>
                        </a:rPr>
                        <a:t>2400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spc="0" dirty="0">
                          <a:latin typeface="+mj-lt"/>
                        </a:rPr>
                        <a:t>2400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183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8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latin typeface="+mj-lt"/>
                        </a:rPr>
                        <a:t>Жалюзи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3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2000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6000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4796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9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Компьютер (ноутбук) 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16440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16440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8824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err="1">
                          <a:latin typeface="+mj-lt"/>
                        </a:rPr>
                        <a:t>Мультемедийный</a:t>
                      </a:r>
                      <a:r>
                        <a:rPr lang="ru-RU" sz="1400" spc="0" dirty="0">
                          <a:latin typeface="+mj-lt"/>
                        </a:rPr>
                        <a:t> проектор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16640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16640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183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latin typeface="+mj-lt"/>
                        </a:rPr>
                        <a:t>            Принтер </a:t>
                      </a:r>
                      <a:r>
                        <a:rPr lang="ru-RU" sz="1400" spc="0" dirty="0">
                          <a:latin typeface="+mj-lt"/>
                        </a:rPr>
                        <a:t>лазерный</a:t>
                      </a: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3380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3380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2099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12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Интерактивная доска </a:t>
                      </a:r>
                      <a:r>
                        <a:rPr lang="en-US" sz="1400" spc="0" dirty="0">
                          <a:latin typeface="+mj-lt"/>
                        </a:rPr>
                        <a:t>SMART Board V</a:t>
                      </a:r>
                      <a:r>
                        <a:rPr lang="ru-RU" sz="1400" spc="0" dirty="0">
                          <a:latin typeface="+mj-lt"/>
                        </a:rPr>
                        <a:t> 820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5</a:t>
                      </a:r>
                      <a:r>
                        <a:rPr lang="en-US" sz="1400" spc="0">
                          <a:latin typeface="+mj-lt"/>
                        </a:rPr>
                        <a:t>280</a:t>
                      </a:r>
                      <a:r>
                        <a:rPr lang="ru-RU" sz="1400" spc="0">
                          <a:latin typeface="+mj-lt"/>
                        </a:rPr>
                        <a:t>0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52800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571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13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Таблицы по математике для 7-9 классов 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 </a:t>
                      </a:r>
                      <a:r>
                        <a:rPr lang="ru-RU" sz="1400" spc="0" dirty="0" err="1" smtClean="0">
                          <a:latin typeface="+mj-lt"/>
                        </a:rPr>
                        <a:t>компл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1726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1726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571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14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Компьютерные программы 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 </a:t>
                      </a:r>
                      <a:r>
                        <a:rPr lang="ru-RU" sz="1400" spc="0" dirty="0" err="1" smtClean="0">
                          <a:latin typeface="+mj-lt"/>
                        </a:rPr>
                        <a:t>компл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984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984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571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15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Комплект </a:t>
                      </a:r>
                      <a:r>
                        <a:rPr lang="ru-RU" sz="1400" spc="0" dirty="0" smtClean="0">
                          <a:latin typeface="+mj-lt"/>
                        </a:rPr>
                        <a:t>чертежных </a:t>
                      </a:r>
                      <a:r>
                        <a:rPr lang="ru-RU" sz="1400" spc="0" dirty="0">
                          <a:latin typeface="+mj-lt"/>
                        </a:rPr>
                        <a:t>принадлежностей для работы на классной доске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 </a:t>
                      </a:r>
                      <a:r>
                        <a:rPr lang="ru-RU" sz="1400" spc="0" dirty="0" err="1">
                          <a:latin typeface="+mj-lt"/>
                        </a:rPr>
                        <a:t>компл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727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727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23066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>
                          <a:latin typeface="+mj-lt"/>
                        </a:rPr>
                        <a:t>16</a:t>
                      </a:r>
                      <a:endParaRPr lang="ru-RU" sz="1400" spc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Набор геометрических фигур и тел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1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2500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>
                          <a:latin typeface="+mj-lt"/>
                        </a:rPr>
                        <a:t>2500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</a:tr>
              <a:tr h="474483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0" dirty="0" smtClean="0">
                          <a:latin typeface="+mj-lt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400" spc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76" marR="22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pc="0" dirty="0">
                          <a:latin typeface="+mj-lt"/>
                        </a:rPr>
                        <a:t> </a:t>
                      </a:r>
                      <a:r>
                        <a:rPr kumimoji="0" lang="ru-RU" sz="1800" b="1" kern="1200" spc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140 768</a:t>
                      </a:r>
                      <a:endParaRPr kumimoji="0" lang="ru-RU" sz="1400" b="1" kern="1200" spc="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spc="0" dirty="0">
                        <a:latin typeface="+mj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85786" y="2040901"/>
            <a:ext cx="757239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 для технического оснащения и учебного оборудования кабинета математики 7-9 классов требуется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140 768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714348" y="2000240"/>
            <a:ext cx="778671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роведенный расчет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ремонт и оснащение кабинета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предлагает оптимальный вариант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расходования 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найти  практическое применение в работе не только нашей школы.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158" y="248455"/>
            <a:ext cx="8001024" cy="643253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 литературы: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Гигиеническое требования к условиям обучения в общеобразовательных учреждениях: Санитарно – эпидемиологические правила и нормативы. – М.: Федеральный центр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госсанэпиднадзора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Минздрава России, 2003.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условия обучения детей.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Натырова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Г.Н. // Завуч начальной школы , №5, 2008.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Материалы сайтов: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http://normativa.ru/content/view/308/216/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(нормативные документы)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http://oknabm.ru/index.php?pg=calculator&amp;scheme_id=3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(окна)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http://www.gudver.ru/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(двери)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http://www.ucheba.com/pos_rus/baza/baz_izo.htm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http://www.vesko-electro.ru/catalog/econom/?item_id=102&amp;halt_id=32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(светильники)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http://www.ledovo-comp.ru/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(компьютер, проектор, принтер)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http://www.invitech.ru/products/description/24368.html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(интерактивная доска, крепление для проектора)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http://jalousie-master.ru/benefits_metering.html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http://www.prirodovedenie.ru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таблицы по математике,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набор геометрических фигур и тел)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http://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/>
              </a:rPr>
              <a:t>www.didaktika.ru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(компьютерные программы, чертежные инструменты)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Автор: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329642" cy="4525962"/>
          </a:xfrm>
          <a:noFill/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Нечаев Роман,</a:t>
            </a:r>
          </a:p>
          <a:p>
            <a:pPr algn="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учащи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ся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 класса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Руководитель:                       Сорокина Т.С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.,</a:t>
            </a:r>
          </a:p>
          <a:p>
            <a:pPr algn="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учитель математики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14400" y="381000"/>
            <a:ext cx="8229600" cy="44053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642918"/>
            <a:ext cx="792961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    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  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Text" pitchFamily="18" charset="0"/>
              </a:rPr>
              <a:t>Вопрос расходования средств на  ремонт и оборудование кабинетов остро встает перед администрацией нашей школы, так как двери и окна требуют срочной замены, да и кабинеты нужно оборудовать в соответствии с новой системой образования в России. </a:t>
            </a:r>
          </a:p>
          <a:p>
            <a:pPr algn="just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rno Pro SmTex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00570"/>
            <a:ext cx="8686800" cy="785818"/>
          </a:xfrm>
        </p:spPr>
        <p:txBody>
          <a:bodyPr/>
          <a:lstStyle/>
          <a:p>
            <a:r>
              <a:rPr lang="ru-RU" dirty="0" smtClean="0">
                <a:latin typeface="Arno Pro SmText" pitchFamily="18" charset="0"/>
              </a:rPr>
              <a:t>Спасибо за внимание!</a:t>
            </a:r>
            <a:endParaRPr lang="ru-RU" dirty="0">
              <a:latin typeface="Arno Pro SmTex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Arno Pro SmText" pitchFamily="18" charset="0"/>
              </a:rPr>
              <a:t>Цель работы:</a:t>
            </a:r>
            <a:endParaRPr lang="ru-RU" dirty="0">
              <a:solidFill>
                <a:schemeClr val="tx1"/>
              </a:solidFill>
              <a:latin typeface="Arno Pro SmText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latin typeface="Arno Pro SmText" pitchFamily="18" charset="0"/>
              </a:rPr>
              <a:t>     </a:t>
            </a:r>
            <a:r>
              <a:rPr lang="ru-RU" sz="4000" dirty="0" smtClean="0">
                <a:solidFill>
                  <a:schemeClr val="tx1"/>
                </a:solidFill>
                <a:latin typeface="Arno Pro SmText" pitchFamily="18" charset="0"/>
              </a:rPr>
              <a:t>представить кабинет математики, отремонтированный и оборудованный в соответствии со всеми требованиями</a:t>
            </a:r>
            <a:endParaRPr lang="ru-RU" dirty="0" smtClean="0">
              <a:solidFill>
                <a:schemeClr val="tx1"/>
              </a:solidFill>
              <a:latin typeface="Arno Pro SmText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Arno Pro SmText" pitchFamily="18" charset="0"/>
              </a:rPr>
              <a:t>Задачи</a:t>
            </a:r>
            <a:r>
              <a:rPr lang="ru-RU" dirty="0" smtClean="0">
                <a:solidFill>
                  <a:schemeClr val="tx1"/>
                </a:solidFill>
                <a:latin typeface="Arno Pro SmText" pitchFamily="18" charset="0"/>
              </a:rPr>
              <a:t>: </a:t>
            </a:r>
            <a:br>
              <a:rPr lang="ru-RU" dirty="0" smtClean="0">
                <a:solidFill>
                  <a:schemeClr val="tx1"/>
                </a:solidFill>
                <a:latin typeface="Arno Pro SmText" pitchFamily="18" charset="0"/>
              </a:rPr>
            </a:br>
            <a:endParaRPr lang="ru-RU" dirty="0">
              <a:solidFill>
                <a:schemeClr val="tx1"/>
              </a:solidFill>
              <a:latin typeface="Arno Pro SmText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77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800" dirty="0" smtClean="0">
                <a:solidFill>
                  <a:schemeClr val="tx1"/>
                </a:solidFill>
              </a:rPr>
              <a:t>Выяснить, что не соответствует гигиеническим требованиям в кабинете на данный момент;</a:t>
            </a:r>
          </a:p>
          <a:p>
            <a:pPr lvl="0">
              <a:buNone/>
            </a:pPr>
            <a:endParaRPr lang="ru-RU" sz="3800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800" dirty="0" smtClean="0">
                <a:solidFill>
                  <a:schemeClr val="tx1"/>
                </a:solidFill>
              </a:rPr>
              <a:t>Спланировать ремонт кабинета;</a:t>
            </a:r>
          </a:p>
          <a:p>
            <a:pPr lvl="0">
              <a:buNone/>
            </a:pPr>
            <a:endParaRPr lang="ru-RU" sz="3800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800" dirty="0" smtClean="0">
                <a:solidFill>
                  <a:schemeClr val="tx1"/>
                </a:solidFill>
              </a:rPr>
              <a:t>Рассчитать стоимость ремонта;</a:t>
            </a:r>
          </a:p>
          <a:p>
            <a:pPr lvl="0">
              <a:buNone/>
            </a:pPr>
            <a:endParaRPr lang="ru-RU" sz="3800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800" dirty="0" smtClean="0">
                <a:solidFill>
                  <a:schemeClr val="tx1"/>
                </a:solidFill>
              </a:rPr>
              <a:t>Составить список необходимой мебели, технического оснащения и учебного оборудования; </a:t>
            </a:r>
          </a:p>
          <a:p>
            <a:pPr lvl="0">
              <a:buNone/>
            </a:pPr>
            <a:endParaRPr lang="ru-RU" sz="3800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800" dirty="0" smtClean="0">
                <a:solidFill>
                  <a:schemeClr val="tx1"/>
                </a:solidFill>
              </a:rPr>
              <a:t>Рассчитать стоимость оснащения кабинета.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928670"/>
            <a:ext cx="8186766" cy="5151455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1. </a:t>
            </a:r>
            <a:r>
              <a:rPr lang="ru-RU" dirty="0" smtClean="0">
                <a:solidFill>
                  <a:schemeClr val="tx1"/>
                </a:solidFill>
              </a:rPr>
              <a:t>Изучили </a:t>
            </a:r>
            <a:r>
              <a:rPr lang="ru-RU" i="1" dirty="0" smtClean="0">
                <a:solidFill>
                  <a:schemeClr val="tx1"/>
                </a:solidFill>
              </a:rPr>
              <a:t>гигиенические требования к условиям обучения в школах</a:t>
            </a:r>
            <a:r>
              <a:rPr lang="ru-RU" dirty="0" smtClean="0">
                <a:solidFill>
                  <a:schemeClr val="tx1"/>
                </a:solidFill>
              </a:rPr>
              <a:t>, касающиеся кабинета математики.</a:t>
            </a:r>
            <a:endParaRPr lang="en-US" dirty="0" smtClean="0">
              <a:solidFill>
                <a:schemeClr val="tx1"/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2. Выяснили, что кабинет математики №11 в Луговской средней школе не соответствует многим требованиям.</a:t>
            </a:r>
          </a:p>
          <a:p>
            <a:pPr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3. Подумали, что можно сделать для того, чтобы привести его в соответствии с требованиями.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357298"/>
            <a:ext cx="7429552" cy="414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he-IL" sz="3600" dirty="0" smtClean="0">
                <a:latin typeface="Arno Pro Smbd" pitchFamily="18" charset="0"/>
              </a:rPr>
              <a:t>׀</a:t>
            </a:r>
            <a:r>
              <a:rPr lang="ru-RU" sz="3600" dirty="0" smtClean="0">
                <a:latin typeface="Arno Pro Smbd" pitchFamily="18" charset="0"/>
              </a:rPr>
              <a:t>.   Исследование состояния кабинета и его соответствия гигиеническим требованиям  к условиям обучения в общеобразовательных учреждениях </a:t>
            </a:r>
            <a:endParaRPr lang="ru-RU" sz="3600" dirty="0"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85720" y="214290"/>
          <a:ext cx="8572560" cy="63405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57454"/>
                <a:gridCol w="2571768"/>
                <a:gridCol w="3643338"/>
              </a:tblGrid>
              <a:tr h="6014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гигиенические  требования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что не соответствует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как можно привести в соответствии с требованиями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19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2.12.1. Санитарно-гигиенические требования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4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2.12.1.1. Естественное и искусственное освещение кабинета должно быть обеспечено в соответствии со СНиП-23-05-95. "Естественное и искусственное освещение".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Искусственное освещение кабинета: </a:t>
                      </a:r>
                      <a:endParaRPr lang="ru-RU" sz="14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- не установлены люминесцентные светильники нужного типа;</a:t>
                      </a:r>
                      <a:endParaRPr lang="ru-RU" sz="14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 – нет освещения классной </a:t>
                      </a:r>
                      <a:r>
                        <a:rPr lang="ru-RU" sz="1800" dirty="0" smtClean="0"/>
                        <a:t>доски.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Для искусственного освещения следует установить люминесцентные светильники типов: ЛС002х40, ЛП028Х40, ЛП002-2х40, ЛП034-4х36, ЦСП-5-2х40. Светильники должны быть установлены рядами параллельно окнам. </a:t>
                      </a:r>
                      <a:r>
                        <a:rPr lang="ru-RU" sz="1800" dirty="0" smtClean="0"/>
                        <a:t>Классная </a:t>
                      </a:r>
                      <a:r>
                        <a:rPr lang="ru-RU" sz="1800" dirty="0"/>
                        <a:t>доска должна освещаться двумя установленными параллельно ей зеркальными светильниками типа ЛПО-30-40-122(125) ("кососвет"). Светильники должны размещаться выше верхнего края доски на 0,3 м и на 0,6 м в сторону класса перед доской.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CDF7EA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</TotalTime>
  <Words>1832</Words>
  <Application>Microsoft Office PowerPoint</Application>
  <PresentationFormat>Экран (4:3)</PresentationFormat>
  <Paragraphs>371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Трек</vt:lpstr>
      <vt:lpstr>МОУ «Луговская СОШ» Каменского района Алтайского края </vt:lpstr>
      <vt:lpstr>Слайд 2</vt:lpstr>
      <vt:lpstr>Слайд 3</vt:lpstr>
      <vt:lpstr> </vt:lpstr>
      <vt:lpstr>Цель работы:</vt:lpstr>
      <vt:lpstr>Задачи: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Автор: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Расчет средств на ремонт и оборудование современного кабинета математики </dc:title>
  <cp:lastModifiedBy>Admin</cp:lastModifiedBy>
  <cp:revision>32</cp:revision>
  <dcterms:modified xsi:type="dcterms:W3CDTF">2010-12-09T15:42:53Z</dcterms:modified>
</cp:coreProperties>
</file>